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21"/>
  </p:notesMasterIdLst>
  <p:sldIdLst>
    <p:sldId id="256" r:id="rId2"/>
    <p:sldId id="260" r:id="rId3"/>
    <p:sldId id="261" r:id="rId4"/>
    <p:sldId id="257" r:id="rId5"/>
    <p:sldId id="262" r:id="rId6"/>
    <p:sldId id="275" r:id="rId7"/>
    <p:sldId id="259" r:id="rId8"/>
    <p:sldId id="269" r:id="rId9"/>
    <p:sldId id="271" r:id="rId10"/>
    <p:sldId id="263" r:id="rId11"/>
    <p:sldId id="266" r:id="rId12"/>
    <p:sldId id="264" r:id="rId13"/>
    <p:sldId id="273" r:id="rId14"/>
    <p:sldId id="272" r:id="rId15"/>
    <p:sldId id="276" r:id="rId16"/>
    <p:sldId id="277" r:id="rId17"/>
    <p:sldId id="270" r:id="rId18"/>
    <p:sldId id="268"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93130"/>
  </p:normalViewPr>
  <p:slideViewPr>
    <p:cSldViewPr snapToGrid="0" snapToObjects="1">
      <p:cViewPr>
        <p:scale>
          <a:sx n="65" d="100"/>
          <a:sy n="65" d="100"/>
        </p:scale>
        <p:origin x="1000"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242C2B-9ECA-C44B-BD2C-437131F4A8B8}" type="datetimeFigureOut">
              <a:rPr lang="en-US" smtClean="0"/>
              <a:t>8/24/17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0D21E7-A116-7841-A8DF-6807F17C251B}" type="slidenum">
              <a:rPr lang="en-US" smtClean="0"/>
              <a:t>‹#›</a:t>
            </a:fld>
            <a:endParaRPr lang="en-US" dirty="0"/>
          </a:p>
        </p:txBody>
      </p:sp>
    </p:spTree>
    <p:extLst>
      <p:ext uri="{BB962C8B-B14F-4D97-AF65-F5344CB8AC3E}">
        <p14:creationId xmlns:p14="http://schemas.microsoft.com/office/powerpoint/2010/main" val="21928014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a:ln/>
        </p:spPr>
      </p:sp>
      <p:sp>
        <p:nvSpPr>
          <p:cNvPr id="98306"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smtClean="0"/>
              <a:t>Wendy</a:t>
            </a:r>
            <a:endParaRPr lang="en-US" b="1" dirty="0"/>
          </a:p>
        </p:txBody>
      </p:sp>
      <p:sp>
        <p:nvSpPr>
          <p:cNvPr id="98307"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27868" indent="-279949">
              <a:defRPr sz="2400">
                <a:solidFill>
                  <a:schemeClr val="tx1"/>
                </a:solidFill>
                <a:latin typeface="Arial" charset="0"/>
                <a:ea typeface="ＭＳ Ｐゴシック" charset="0"/>
              </a:defRPr>
            </a:lvl2pPr>
            <a:lvl3pPr marL="1119797" indent="-223959">
              <a:defRPr sz="2400">
                <a:solidFill>
                  <a:schemeClr val="tx1"/>
                </a:solidFill>
                <a:latin typeface="Arial" charset="0"/>
                <a:ea typeface="ＭＳ Ｐゴシック" charset="0"/>
              </a:defRPr>
            </a:lvl3pPr>
            <a:lvl4pPr marL="1567716" indent="-223959">
              <a:defRPr sz="2400">
                <a:solidFill>
                  <a:schemeClr val="tx1"/>
                </a:solidFill>
                <a:latin typeface="Arial" charset="0"/>
                <a:ea typeface="ＭＳ Ｐゴシック" charset="0"/>
              </a:defRPr>
            </a:lvl4pPr>
            <a:lvl5pPr marL="2015635" indent="-223959">
              <a:defRPr sz="2400">
                <a:solidFill>
                  <a:schemeClr val="tx1"/>
                </a:solidFill>
                <a:latin typeface="Arial" charset="0"/>
                <a:ea typeface="ＭＳ Ｐゴシック" charset="0"/>
              </a:defRPr>
            </a:lvl5pPr>
            <a:lvl6pPr marL="2463554" indent="-223959" eaLnBrk="0" fontAlgn="base" hangingPunct="0">
              <a:spcBef>
                <a:spcPct val="0"/>
              </a:spcBef>
              <a:spcAft>
                <a:spcPct val="0"/>
              </a:spcAft>
              <a:defRPr sz="2400">
                <a:solidFill>
                  <a:schemeClr val="tx1"/>
                </a:solidFill>
                <a:latin typeface="Arial" charset="0"/>
                <a:ea typeface="ＭＳ Ｐゴシック" charset="0"/>
              </a:defRPr>
            </a:lvl6pPr>
            <a:lvl7pPr marL="2911472" indent="-223959" eaLnBrk="0" fontAlgn="base" hangingPunct="0">
              <a:spcBef>
                <a:spcPct val="0"/>
              </a:spcBef>
              <a:spcAft>
                <a:spcPct val="0"/>
              </a:spcAft>
              <a:defRPr sz="2400">
                <a:solidFill>
                  <a:schemeClr val="tx1"/>
                </a:solidFill>
                <a:latin typeface="Arial" charset="0"/>
                <a:ea typeface="ＭＳ Ｐゴシック" charset="0"/>
              </a:defRPr>
            </a:lvl7pPr>
            <a:lvl8pPr marL="3359391" indent="-223959" eaLnBrk="0" fontAlgn="base" hangingPunct="0">
              <a:spcBef>
                <a:spcPct val="0"/>
              </a:spcBef>
              <a:spcAft>
                <a:spcPct val="0"/>
              </a:spcAft>
              <a:defRPr sz="2400">
                <a:solidFill>
                  <a:schemeClr val="tx1"/>
                </a:solidFill>
                <a:latin typeface="Arial" charset="0"/>
                <a:ea typeface="ＭＳ Ｐゴシック" charset="0"/>
              </a:defRPr>
            </a:lvl8pPr>
            <a:lvl9pPr marL="3807310" indent="-223959" eaLnBrk="0" fontAlgn="base" hangingPunct="0">
              <a:spcBef>
                <a:spcPct val="0"/>
              </a:spcBef>
              <a:spcAft>
                <a:spcPct val="0"/>
              </a:spcAft>
              <a:defRPr sz="2400">
                <a:solidFill>
                  <a:schemeClr val="tx1"/>
                </a:solidFill>
                <a:latin typeface="Arial" charset="0"/>
                <a:ea typeface="ＭＳ Ｐゴシック" charset="0"/>
              </a:defRPr>
            </a:lvl9pPr>
          </a:lstStyle>
          <a:p>
            <a:fld id="{088AE668-E06A-5945-9403-435C526700A3}" type="slidenum">
              <a:rPr lang="en-US" sz="1200"/>
              <a:pPr/>
              <a:t>3</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Wendy</a:t>
            </a:r>
            <a:endParaRPr lang="en-US" b="1" dirty="0"/>
          </a:p>
        </p:txBody>
      </p:sp>
      <p:sp>
        <p:nvSpPr>
          <p:cNvPr id="4" name="Slide Number Placeholder 3"/>
          <p:cNvSpPr>
            <a:spLocks noGrp="1"/>
          </p:cNvSpPr>
          <p:nvPr>
            <p:ph type="sldNum" sz="quarter" idx="10"/>
          </p:nvPr>
        </p:nvSpPr>
        <p:spPr/>
        <p:txBody>
          <a:bodyPr/>
          <a:lstStyle/>
          <a:p>
            <a:fld id="{750D21E7-A116-7841-A8DF-6807F17C251B}" type="slidenum">
              <a:rPr lang="en-US" smtClean="0"/>
              <a:t>4</a:t>
            </a:fld>
            <a:endParaRPr lang="en-US" dirty="0"/>
          </a:p>
        </p:txBody>
      </p:sp>
    </p:spTree>
    <p:extLst>
      <p:ext uri="{BB962C8B-B14F-4D97-AF65-F5344CB8AC3E}">
        <p14:creationId xmlns:p14="http://schemas.microsoft.com/office/powerpoint/2010/main" val="81010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a:t>Stacy</a:t>
            </a:r>
          </a:p>
        </p:txBody>
      </p:sp>
      <p:sp>
        <p:nvSpPr>
          <p:cNvPr id="99331"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27868" indent="-279949">
              <a:defRPr sz="2400">
                <a:solidFill>
                  <a:schemeClr val="tx1"/>
                </a:solidFill>
                <a:latin typeface="Arial" charset="0"/>
                <a:ea typeface="ＭＳ Ｐゴシック" charset="0"/>
              </a:defRPr>
            </a:lvl2pPr>
            <a:lvl3pPr marL="1119797" indent="-223959">
              <a:defRPr sz="2400">
                <a:solidFill>
                  <a:schemeClr val="tx1"/>
                </a:solidFill>
                <a:latin typeface="Arial" charset="0"/>
                <a:ea typeface="ＭＳ Ｐゴシック" charset="0"/>
              </a:defRPr>
            </a:lvl3pPr>
            <a:lvl4pPr marL="1567716" indent="-223959">
              <a:defRPr sz="2400">
                <a:solidFill>
                  <a:schemeClr val="tx1"/>
                </a:solidFill>
                <a:latin typeface="Arial" charset="0"/>
                <a:ea typeface="ＭＳ Ｐゴシック" charset="0"/>
              </a:defRPr>
            </a:lvl4pPr>
            <a:lvl5pPr marL="2015635" indent="-223959">
              <a:defRPr sz="2400">
                <a:solidFill>
                  <a:schemeClr val="tx1"/>
                </a:solidFill>
                <a:latin typeface="Arial" charset="0"/>
                <a:ea typeface="ＭＳ Ｐゴシック" charset="0"/>
              </a:defRPr>
            </a:lvl5pPr>
            <a:lvl6pPr marL="2463554" indent="-223959" eaLnBrk="0" fontAlgn="base" hangingPunct="0">
              <a:spcBef>
                <a:spcPct val="0"/>
              </a:spcBef>
              <a:spcAft>
                <a:spcPct val="0"/>
              </a:spcAft>
              <a:defRPr sz="2400">
                <a:solidFill>
                  <a:schemeClr val="tx1"/>
                </a:solidFill>
                <a:latin typeface="Arial" charset="0"/>
                <a:ea typeface="ＭＳ Ｐゴシック" charset="0"/>
              </a:defRPr>
            </a:lvl6pPr>
            <a:lvl7pPr marL="2911472" indent="-223959" eaLnBrk="0" fontAlgn="base" hangingPunct="0">
              <a:spcBef>
                <a:spcPct val="0"/>
              </a:spcBef>
              <a:spcAft>
                <a:spcPct val="0"/>
              </a:spcAft>
              <a:defRPr sz="2400">
                <a:solidFill>
                  <a:schemeClr val="tx1"/>
                </a:solidFill>
                <a:latin typeface="Arial" charset="0"/>
                <a:ea typeface="ＭＳ Ｐゴシック" charset="0"/>
              </a:defRPr>
            </a:lvl7pPr>
            <a:lvl8pPr marL="3359391" indent="-223959" eaLnBrk="0" fontAlgn="base" hangingPunct="0">
              <a:spcBef>
                <a:spcPct val="0"/>
              </a:spcBef>
              <a:spcAft>
                <a:spcPct val="0"/>
              </a:spcAft>
              <a:defRPr sz="2400">
                <a:solidFill>
                  <a:schemeClr val="tx1"/>
                </a:solidFill>
                <a:latin typeface="Arial" charset="0"/>
                <a:ea typeface="ＭＳ Ｐゴシック" charset="0"/>
              </a:defRPr>
            </a:lvl8pPr>
            <a:lvl9pPr marL="3807310" indent="-223959" eaLnBrk="0" fontAlgn="base" hangingPunct="0">
              <a:spcBef>
                <a:spcPct val="0"/>
              </a:spcBef>
              <a:spcAft>
                <a:spcPct val="0"/>
              </a:spcAft>
              <a:defRPr sz="2400">
                <a:solidFill>
                  <a:schemeClr val="tx1"/>
                </a:solidFill>
                <a:latin typeface="Arial" charset="0"/>
                <a:ea typeface="ＭＳ Ｐゴシック" charset="0"/>
              </a:defRPr>
            </a:lvl9pPr>
          </a:lstStyle>
          <a:p>
            <a:fld id="{30C40A5B-2179-0F41-BEBB-ED8592CCA201}" type="slidenum">
              <a:rPr lang="en-US" sz="1200"/>
              <a:pPr/>
              <a:t>5</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Stacy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its most basic level, differentiation consists of the efforts of teachers to respond to variance among learners in the classroom. Whenever a teacher reaches out to an individual or small group to vary his or her teaching in order to create the best learning experience possible, that teacher is differentiating instruction.</a:t>
            </a:r>
          </a:p>
          <a:p>
            <a:endParaRPr lang="en-US" dirty="0"/>
          </a:p>
        </p:txBody>
      </p:sp>
      <p:sp>
        <p:nvSpPr>
          <p:cNvPr id="4" name="Slide Number Placeholder 3"/>
          <p:cNvSpPr>
            <a:spLocks noGrp="1"/>
          </p:cNvSpPr>
          <p:nvPr>
            <p:ph type="sldNum" sz="quarter" idx="10"/>
          </p:nvPr>
        </p:nvSpPr>
        <p:spPr/>
        <p:txBody>
          <a:bodyPr/>
          <a:lstStyle/>
          <a:p>
            <a:fld id="{750D21E7-A116-7841-A8DF-6807F17C251B}" type="slidenum">
              <a:rPr lang="en-US" smtClean="0"/>
              <a:t>7</a:t>
            </a:fld>
            <a:endParaRPr lang="en-US" dirty="0"/>
          </a:p>
        </p:txBody>
      </p:sp>
    </p:spTree>
    <p:extLst>
      <p:ext uri="{BB962C8B-B14F-4D97-AF65-F5344CB8AC3E}">
        <p14:creationId xmlns:p14="http://schemas.microsoft.com/office/powerpoint/2010/main" val="912546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Wendy</a:t>
            </a:r>
            <a:endParaRPr lang="en-US" b="1" dirty="0"/>
          </a:p>
        </p:txBody>
      </p:sp>
      <p:sp>
        <p:nvSpPr>
          <p:cNvPr id="4" name="Slide Number Placeholder 3"/>
          <p:cNvSpPr>
            <a:spLocks noGrp="1"/>
          </p:cNvSpPr>
          <p:nvPr>
            <p:ph type="sldNum" sz="quarter" idx="10"/>
          </p:nvPr>
        </p:nvSpPr>
        <p:spPr/>
        <p:txBody>
          <a:bodyPr/>
          <a:lstStyle/>
          <a:p>
            <a:fld id="{750D21E7-A116-7841-A8DF-6807F17C251B}" type="slidenum">
              <a:rPr lang="en-US" smtClean="0"/>
              <a:t>8</a:t>
            </a:fld>
            <a:endParaRPr lang="en-US" dirty="0"/>
          </a:p>
        </p:txBody>
      </p:sp>
    </p:spTree>
    <p:extLst>
      <p:ext uri="{BB962C8B-B14F-4D97-AF65-F5344CB8AC3E}">
        <p14:creationId xmlns:p14="http://schemas.microsoft.com/office/powerpoint/2010/main" val="874236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Stacy</a:t>
            </a:r>
          </a:p>
          <a:p>
            <a:pPr lvl="0"/>
            <a:r>
              <a:rPr lang="en-US" sz="1200" b="1" kern="1200" dirty="0" smtClean="0">
                <a:solidFill>
                  <a:schemeClr val="tx1"/>
                </a:solidFill>
                <a:effectLst/>
                <a:latin typeface="+mn-lt"/>
                <a:ea typeface="+mn-ea"/>
                <a:cs typeface="+mn-cs"/>
              </a:rPr>
              <a:t>Content –</a:t>
            </a:r>
            <a:r>
              <a:rPr lang="en-US" sz="1200" kern="1200" dirty="0" smtClean="0">
                <a:solidFill>
                  <a:schemeClr val="tx1"/>
                </a:solidFill>
                <a:effectLst/>
                <a:latin typeface="+mn-lt"/>
                <a:ea typeface="+mn-ea"/>
                <a:cs typeface="+mn-cs"/>
              </a:rPr>
              <a:t> what the student needs to learn or how the student will get access to the information;</a:t>
            </a:r>
          </a:p>
          <a:p>
            <a:pPr lvl="0"/>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Process –</a:t>
            </a:r>
            <a:r>
              <a:rPr lang="en-US" sz="1200" kern="1200" dirty="0" smtClean="0">
                <a:solidFill>
                  <a:schemeClr val="tx1"/>
                </a:solidFill>
                <a:effectLst/>
                <a:latin typeface="+mn-lt"/>
                <a:ea typeface="+mn-ea"/>
                <a:cs typeface="+mn-cs"/>
              </a:rPr>
              <a:t> activities in which the student engages in order to make sense of or master the content;</a:t>
            </a:r>
          </a:p>
          <a:p>
            <a:pPr lvl="0"/>
            <a:r>
              <a:rPr lang="en-US" sz="1200" b="1" kern="1200" dirty="0" smtClean="0">
                <a:solidFill>
                  <a:schemeClr val="tx1"/>
                </a:solidFill>
                <a:effectLst/>
                <a:latin typeface="+mn-lt"/>
                <a:ea typeface="+mn-ea"/>
                <a:cs typeface="+mn-cs"/>
              </a:rPr>
              <a:t>		Products –</a:t>
            </a:r>
            <a:r>
              <a:rPr lang="en-US" sz="1200" kern="1200" dirty="0" smtClean="0">
                <a:solidFill>
                  <a:schemeClr val="tx1"/>
                </a:solidFill>
                <a:effectLst/>
                <a:latin typeface="+mn-lt"/>
                <a:ea typeface="+mn-ea"/>
                <a:cs typeface="+mn-cs"/>
              </a:rPr>
              <a:t> culminating projects that ask the student to rehearse, apply, and extend what he or she has learned in a unit; and</a:t>
            </a:r>
          </a:p>
          <a:p>
            <a:pPr lvl="0"/>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50D21E7-A116-7841-A8DF-6807F17C251B}" type="slidenum">
              <a:rPr lang="en-US" smtClean="0"/>
              <a:t>9</a:t>
            </a:fld>
            <a:endParaRPr lang="en-US" dirty="0"/>
          </a:p>
        </p:txBody>
      </p:sp>
    </p:spTree>
    <p:extLst>
      <p:ext uri="{BB962C8B-B14F-4D97-AF65-F5344CB8AC3E}">
        <p14:creationId xmlns:p14="http://schemas.microsoft.com/office/powerpoint/2010/main" val="1335959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Wendy</a:t>
            </a:r>
          </a:p>
          <a:p>
            <a:r>
              <a:rPr lang="en-US" dirty="0" smtClean="0"/>
              <a:t>Four quadrant charts</a:t>
            </a:r>
          </a:p>
          <a:p>
            <a:r>
              <a:rPr lang="en-US" dirty="0" smtClean="0"/>
              <a:t>Gallery walk</a:t>
            </a:r>
            <a:endParaRPr lang="en-US" dirty="0"/>
          </a:p>
        </p:txBody>
      </p:sp>
      <p:sp>
        <p:nvSpPr>
          <p:cNvPr id="4" name="Slide Number Placeholder 3"/>
          <p:cNvSpPr>
            <a:spLocks noGrp="1"/>
          </p:cNvSpPr>
          <p:nvPr>
            <p:ph type="sldNum" sz="quarter" idx="10"/>
          </p:nvPr>
        </p:nvSpPr>
        <p:spPr/>
        <p:txBody>
          <a:bodyPr/>
          <a:lstStyle/>
          <a:p>
            <a:fld id="{750D21E7-A116-7841-A8DF-6807F17C251B}" type="slidenum">
              <a:rPr lang="en-US" smtClean="0"/>
              <a:t>10</a:t>
            </a:fld>
            <a:endParaRPr lang="en-US" dirty="0"/>
          </a:p>
        </p:txBody>
      </p:sp>
    </p:spTree>
    <p:extLst>
      <p:ext uri="{BB962C8B-B14F-4D97-AF65-F5344CB8AC3E}">
        <p14:creationId xmlns:p14="http://schemas.microsoft.com/office/powerpoint/2010/main" val="1312288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Wendy</a:t>
            </a:r>
          </a:p>
          <a:p>
            <a:r>
              <a:rPr lang="en-US" dirty="0" smtClean="0"/>
              <a:t>Small</a:t>
            </a:r>
            <a:r>
              <a:rPr lang="en-US" baseline="0" dirty="0" smtClean="0"/>
              <a:t> group discussion </a:t>
            </a:r>
          </a:p>
          <a:p>
            <a:r>
              <a:rPr lang="en-US" baseline="0" dirty="0" smtClean="0"/>
              <a:t>Whole group share</a:t>
            </a:r>
          </a:p>
          <a:p>
            <a:r>
              <a:rPr lang="en-US" baseline="0" dirty="0" smtClean="0"/>
              <a:t>Chart ideas</a:t>
            </a:r>
            <a:endParaRPr lang="en-US" dirty="0"/>
          </a:p>
        </p:txBody>
      </p:sp>
      <p:sp>
        <p:nvSpPr>
          <p:cNvPr id="4" name="Slide Number Placeholder 3"/>
          <p:cNvSpPr>
            <a:spLocks noGrp="1"/>
          </p:cNvSpPr>
          <p:nvPr>
            <p:ph type="sldNum" sz="quarter" idx="10"/>
          </p:nvPr>
        </p:nvSpPr>
        <p:spPr/>
        <p:txBody>
          <a:bodyPr/>
          <a:lstStyle/>
          <a:p>
            <a:fld id="{750D21E7-A116-7841-A8DF-6807F17C251B}" type="slidenum">
              <a:rPr lang="en-US" smtClean="0"/>
              <a:t>12</a:t>
            </a:fld>
            <a:endParaRPr lang="en-US" dirty="0"/>
          </a:p>
        </p:txBody>
      </p:sp>
    </p:spTree>
    <p:extLst>
      <p:ext uri="{BB962C8B-B14F-4D97-AF65-F5344CB8AC3E}">
        <p14:creationId xmlns:p14="http://schemas.microsoft.com/office/powerpoint/2010/main" val="1967856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0D21E7-A116-7841-A8DF-6807F17C251B}" type="slidenum">
              <a:rPr lang="en-US" smtClean="0"/>
              <a:t>14</a:t>
            </a:fld>
            <a:endParaRPr lang="en-US" dirty="0"/>
          </a:p>
        </p:txBody>
      </p:sp>
    </p:spTree>
    <p:extLst>
      <p:ext uri="{BB962C8B-B14F-4D97-AF65-F5344CB8AC3E}">
        <p14:creationId xmlns:p14="http://schemas.microsoft.com/office/powerpoint/2010/main" val="1866903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B01F9CA3-105E-4857-9057-6DB6197DA786}" type="datetimeFigureOut">
              <a:rPr lang="en-US" smtClean="0"/>
              <a:t>8/24/17</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7F5CE407-6216-4202-80E4-A30DC2F709B2}" type="slidenum">
              <a:rPr lang="en-US" smtClean="0"/>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1F9CA3-105E-4857-9057-6DB6197DA786}" type="datetimeFigureOut">
              <a:rPr lang="en-US" smtClean="0"/>
              <a:t>8/24/17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1F9CA3-105E-4857-9057-6DB6197DA786}" type="datetimeFigureOut">
              <a:rPr lang="en-US" smtClean="0"/>
              <a:t>8/24/17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1F9CA3-105E-4857-9057-6DB6197DA786}" type="datetimeFigureOut">
              <a:rPr lang="en-US" smtClean="0"/>
              <a:t>8/24/17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B01F9CA3-105E-4857-9057-6DB6197DA786}" type="datetimeFigureOut">
              <a:rPr lang="en-US" smtClean="0"/>
              <a:t>8/24/17</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7F5CE407-6216-4202-80E4-A30DC2F709B2}" type="slidenum">
              <a:rPr lang="en-US" smtClean="0"/>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1F9CA3-105E-4857-9057-6DB6197DA786}" type="datetimeFigureOut">
              <a:rPr lang="en-US" smtClean="0"/>
              <a:t>8/24/17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1F9CA3-105E-4857-9057-6DB6197DA786}" type="datetimeFigureOut">
              <a:rPr lang="en-US" smtClean="0"/>
              <a:t>8/24/17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1F9CA3-105E-4857-9057-6DB6197DA786}" type="datetimeFigureOut">
              <a:rPr lang="en-US" smtClean="0"/>
              <a:t>8/24/17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8/24/17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B01F9CA3-105E-4857-9057-6DB6197DA786}" type="datetimeFigureOut">
              <a:rPr lang="en-US" smtClean="0"/>
              <a:t>8/24/17</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F5CE407-6216-4202-80E4-A30DC2F709B2}"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B01F9CA3-105E-4857-9057-6DB6197DA786}" type="datetimeFigureOut">
              <a:rPr lang="en-US" smtClean="0"/>
              <a:t>8/24/17</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F5CE407-6216-4202-80E4-A30DC2F709B2}"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B01F9CA3-105E-4857-9057-6DB6197DA786}" type="datetimeFigureOut">
              <a:rPr lang="en-US" smtClean="0"/>
              <a:t>8/24/17</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7F5CE407-6216-4202-80E4-A30DC2F709B2}" type="slidenum">
              <a:rPr lang="en-US" smtClean="0"/>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0448487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LGYa6ZacUTM" TargetMode="External"/><Relationship Id="rId3" Type="http://schemas.openxmlformats.org/officeDocument/2006/relationships/image" Target="../media/image2.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stacyannegriffin@gmail.com" TargetMode="External"/><Relationship Id="rId3" Type="http://schemas.openxmlformats.org/officeDocument/2006/relationships/hyperlink" Target="mailto:wendyamcwhorter@gmail.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YAWKxpCv1Fw" TargetMode="External"/><Relationship Id="rId3" Type="http://schemas.openxmlformats.org/officeDocument/2006/relationships/image" Target="../media/image1.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2" y="1594884"/>
            <a:ext cx="6498158" cy="1509823"/>
          </a:xfrm>
        </p:spPr>
        <p:txBody>
          <a:bodyPr/>
          <a:lstStyle/>
          <a:p>
            <a:r>
              <a:rPr lang="en-US" sz="4000" b="1" dirty="0" smtClean="0"/>
              <a:t>An Introduction to Differentiated Instruction</a:t>
            </a:r>
            <a:endParaRPr lang="en-US" sz="4000" b="1" dirty="0"/>
          </a:p>
        </p:txBody>
      </p:sp>
      <p:sp>
        <p:nvSpPr>
          <p:cNvPr id="3" name="Subtitle 2"/>
          <p:cNvSpPr>
            <a:spLocks noGrp="1"/>
          </p:cNvSpPr>
          <p:nvPr>
            <p:ph type="subTitle" idx="1"/>
          </p:nvPr>
        </p:nvSpPr>
        <p:spPr>
          <a:xfrm>
            <a:off x="1322921" y="3551274"/>
            <a:ext cx="6498159" cy="2206416"/>
          </a:xfrm>
        </p:spPr>
        <p:txBody>
          <a:bodyPr>
            <a:noAutofit/>
          </a:bodyPr>
          <a:lstStyle/>
          <a:p>
            <a:r>
              <a:rPr lang="en-US" sz="2000" i="1" dirty="0">
                <a:latin typeface="Apple Chancery"/>
                <a:cs typeface="Apple Chancery"/>
              </a:rPr>
              <a:t>Stacy A. Griffin, </a:t>
            </a:r>
            <a:r>
              <a:rPr lang="en-US" sz="2000" i="1" dirty="0" smtClean="0">
                <a:latin typeface="Apple Chancery"/>
                <a:cs typeface="Apple Chancery"/>
              </a:rPr>
              <a:t>Ed.D</a:t>
            </a:r>
            <a:r>
              <a:rPr lang="en-US" sz="2000" i="1" dirty="0">
                <a:latin typeface="Apple Chancery"/>
                <a:cs typeface="Apple Chancery"/>
              </a:rPr>
              <a:t>.</a:t>
            </a:r>
          </a:p>
          <a:p>
            <a:r>
              <a:rPr lang="en-US" sz="2000" i="1" dirty="0">
                <a:latin typeface="Apple Chancery"/>
                <a:cs typeface="Apple Chancery"/>
              </a:rPr>
              <a:t>Wendy A. McWhorter, M.A.</a:t>
            </a:r>
          </a:p>
          <a:p>
            <a:r>
              <a:rPr lang="en-US" sz="2000" i="1" dirty="0">
                <a:latin typeface="Apple Chancery"/>
                <a:cs typeface="Apple Chancery"/>
              </a:rPr>
              <a:t>Educators, Researchers, and Consultants </a:t>
            </a:r>
            <a:endParaRPr lang="en-US" sz="2000" dirty="0">
              <a:latin typeface="Apple Chancery"/>
              <a:cs typeface="Apple Chancery"/>
            </a:endParaRPr>
          </a:p>
          <a:p>
            <a:r>
              <a:rPr lang="en-US" sz="2000" dirty="0" smtClean="0">
                <a:latin typeface="Apple Chancery"/>
                <a:cs typeface="Apple Chancery"/>
              </a:rPr>
              <a:t>January 3, 2017</a:t>
            </a:r>
            <a:endParaRPr lang="en-US" sz="2000" dirty="0">
              <a:latin typeface="Apple Chancery"/>
              <a:cs typeface="Apple Chancery"/>
            </a:endParaRPr>
          </a:p>
        </p:txBody>
      </p:sp>
    </p:spTree>
    <p:extLst>
      <p:ext uri="{BB962C8B-B14F-4D97-AF65-F5344CB8AC3E}">
        <p14:creationId xmlns:p14="http://schemas.microsoft.com/office/powerpoint/2010/main" val="4149792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042276" cy="1657429"/>
          </a:xfrm>
        </p:spPr>
        <p:txBody>
          <a:bodyPr/>
          <a:lstStyle/>
          <a:p>
            <a:pPr algn="ctr"/>
            <a:r>
              <a:rPr lang="en-US" b="1" dirty="0" smtClean="0"/>
              <a:t>What Does it Look </a:t>
            </a:r>
            <a:r>
              <a:rPr lang="en-US" b="1" dirty="0"/>
              <a:t>L</a:t>
            </a:r>
            <a:r>
              <a:rPr lang="en-US" b="1" dirty="0" smtClean="0"/>
              <a:t>ike in Adult Education?</a:t>
            </a:r>
            <a:endParaRPr lang="en-US" b="1" dirty="0"/>
          </a:p>
        </p:txBody>
      </p:sp>
      <p:sp>
        <p:nvSpPr>
          <p:cNvPr id="3" name="Content Placeholder 2"/>
          <p:cNvSpPr>
            <a:spLocks noGrp="1"/>
          </p:cNvSpPr>
          <p:nvPr>
            <p:ph idx="1"/>
          </p:nvPr>
        </p:nvSpPr>
        <p:spPr>
          <a:xfrm>
            <a:off x="549275" y="1998921"/>
            <a:ext cx="8042276" cy="3944680"/>
          </a:xfrm>
        </p:spPr>
        <p:txBody>
          <a:bodyPr>
            <a:normAutofit/>
          </a:bodyPr>
          <a:lstStyle/>
          <a:p>
            <a:pPr>
              <a:spcBef>
                <a:spcPts val="0"/>
              </a:spcBef>
            </a:pPr>
            <a:r>
              <a:rPr lang="en-US" sz="4000" dirty="0" smtClean="0"/>
              <a:t>Article</a:t>
            </a:r>
          </a:p>
          <a:p>
            <a:pPr>
              <a:spcBef>
                <a:spcPts val="0"/>
              </a:spcBef>
            </a:pPr>
            <a:endParaRPr lang="en-US" sz="4000" dirty="0" smtClean="0"/>
          </a:p>
          <a:p>
            <a:pPr>
              <a:spcBef>
                <a:spcPts val="0"/>
              </a:spcBef>
            </a:pPr>
            <a:r>
              <a:rPr lang="en-US" sz="4000" dirty="0" smtClean="0"/>
              <a:t>Chart</a:t>
            </a:r>
          </a:p>
          <a:p>
            <a:pPr>
              <a:spcBef>
                <a:spcPts val="0"/>
              </a:spcBef>
            </a:pPr>
            <a:endParaRPr lang="en-US" sz="4000" dirty="0" smtClean="0"/>
          </a:p>
          <a:p>
            <a:pPr>
              <a:spcBef>
                <a:spcPts val="0"/>
              </a:spcBef>
            </a:pPr>
            <a:r>
              <a:rPr lang="en-US" sz="4000" dirty="0" smtClean="0"/>
              <a:t>Chat</a:t>
            </a:r>
            <a:endParaRPr lang="en-US" sz="4000" dirty="0"/>
          </a:p>
        </p:txBody>
      </p:sp>
    </p:spTree>
    <p:extLst>
      <p:ext uri="{BB962C8B-B14F-4D97-AF65-F5344CB8AC3E}">
        <p14:creationId xmlns:p14="http://schemas.microsoft.com/office/powerpoint/2010/main" val="3567023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How Do I </a:t>
            </a:r>
            <a:r>
              <a:rPr lang="en-US" b="1" dirty="0"/>
              <a:t>P</a:t>
            </a:r>
            <a:r>
              <a:rPr lang="en-US" b="1" dirty="0" smtClean="0"/>
              <a:t>lan for Differentiated Instruction?</a:t>
            </a:r>
            <a:endParaRPr lang="en-US" b="1" dirty="0"/>
          </a:p>
        </p:txBody>
      </p:sp>
      <p:pic>
        <p:nvPicPr>
          <p:cNvPr id="4" name="Picture 3">
            <a:hlinkClick r:id="rId2"/>
          </p:cNvPr>
          <p:cNvPicPr>
            <a:picLocks noChangeAspect="1"/>
          </p:cNvPicPr>
          <p:nvPr/>
        </p:nvPicPr>
        <p:blipFill>
          <a:blip r:embed="rId3"/>
          <a:stretch>
            <a:fillRect/>
          </a:stretch>
        </p:blipFill>
        <p:spPr>
          <a:xfrm>
            <a:off x="1303407" y="2435087"/>
            <a:ext cx="6651486" cy="3736570"/>
          </a:xfrm>
          <a:prstGeom prst="rect">
            <a:avLst/>
          </a:prstGeom>
        </p:spPr>
      </p:pic>
    </p:spTree>
    <p:extLst>
      <p:ext uri="{BB962C8B-B14F-4D97-AF65-F5344CB8AC3E}">
        <p14:creationId xmlns:p14="http://schemas.microsoft.com/office/powerpoint/2010/main" val="745653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41493"/>
            <a:ext cx="8426962" cy="1336956"/>
          </a:xfrm>
        </p:spPr>
        <p:txBody>
          <a:bodyPr>
            <a:normAutofit/>
          </a:bodyPr>
          <a:lstStyle/>
          <a:p>
            <a:pPr algn="ctr"/>
            <a:r>
              <a:rPr lang="en-US" b="1" dirty="0" smtClean="0"/>
              <a:t>How Do I Differentiate </a:t>
            </a:r>
            <a:r>
              <a:rPr lang="en-US" b="1" dirty="0"/>
              <a:t>I</a:t>
            </a:r>
            <a:r>
              <a:rPr lang="en-US" b="1" dirty="0" smtClean="0"/>
              <a:t>nstruction </a:t>
            </a:r>
            <a:br>
              <a:rPr lang="en-US" b="1" dirty="0" smtClean="0"/>
            </a:br>
            <a:r>
              <a:rPr lang="en-US" b="1" dirty="0" smtClean="0"/>
              <a:t>Based on Assessment Data?</a:t>
            </a:r>
            <a:endParaRPr lang="en-US" b="1" dirty="0"/>
          </a:p>
        </p:txBody>
      </p:sp>
      <p:sp>
        <p:nvSpPr>
          <p:cNvPr id="3" name="Content Placeholder 2"/>
          <p:cNvSpPr>
            <a:spLocks noGrp="1"/>
          </p:cNvSpPr>
          <p:nvPr>
            <p:ph idx="1"/>
          </p:nvPr>
        </p:nvSpPr>
        <p:spPr>
          <a:xfrm>
            <a:off x="549275" y="2275367"/>
            <a:ext cx="8042276" cy="3668234"/>
          </a:xfrm>
        </p:spPr>
        <p:txBody>
          <a:bodyPr>
            <a:normAutofit/>
          </a:bodyPr>
          <a:lstStyle/>
          <a:p>
            <a:r>
              <a:rPr lang="en-US" sz="4000" dirty="0" smtClean="0"/>
              <a:t>Assessment:			</a:t>
            </a:r>
          </a:p>
          <a:p>
            <a:pPr lvl="1"/>
            <a:r>
              <a:rPr lang="en-US" sz="4000" dirty="0" smtClean="0"/>
              <a:t>Observable and Measurable</a:t>
            </a:r>
          </a:p>
          <a:p>
            <a:pPr lvl="1"/>
            <a:r>
              <a:rPr lang="en-US" sz="4000" dirty="0" smtClean="0"/>
              <a:t>What types do you use? </a:t>
            </a:r>
            <a:endParaRPr lang="en-US" sz="4000" dirty="0"/>
          </a:p>
        </p:txBody>
      </p:sp>
    </p:spTree>
    <p:extLst>
      <p:ext uri="{BB962C8B-B14F-4D97-AF65-F5344CB8AC3E}">
        <p14:creationId xmlns:p14="http://schemas.microsoft.com/office/powerpoint/2010/main" val="1264544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Checklist</a:t>
            </a:r>
            <a:endParaRPr lang="en-US" b="1" dirty="0"/>
          </a:p>
        </p:txBody>
      </p:sp>
      <p:pic>
        <p:nvPicPr>
          <p:cNvPr id="4" name="Content Placeholder 3"/>
          <p:cNvPicPr>
            <a:picLocks noGrp="1" noChangeAspect="1"/>
          </p:cNvPicPr>
          <p:nvPr>
            <p:ph idx="1"/>
          </p:nvPr>
        </p:nvPicPr>
        <p:blipFill>
          <a:blip r:embed="rId2"/>
          <a:stretch>
            <a:fillRect/>
          </a:stretch>
        </p:blipFill>
        <p:spPr>
          <a:xfrm>
            <a:off x="2255476" y="1979504"/>
            <a:ext cx="5169504" cy="3347869"/>
          </a:xfrm>
          <a:prstGeom prst="rect">
            <a:avLst/>
          </a:prstGeom>
        </p:spPr>
      </p:pic>
    </p:spTree>
    <p:extLst>
      <p:ext uri="{BB962C8B-B14F-4D97-AF65-F5344CB8AC3E}">
        <p14:creationId xmlns:p14="http://schemas.microsoft.com/office/powerpoint/2010/main" val="1182415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814" y="616226"/>
            <a:ext cx="8042276" cy="695740"/>
          </a:xfrm>
        </p:spPr>
        <p:txBody>
          <a:bodyPr>
            <a:normAutofit/>
          </a:bodyPr>
          <a:lstStyle/>
          <a:p>
            <a:pPr algn="ctr"/>
            <a:r>
              <a:rPr lang="en-US" b="1" dirty="0" smtClean="0"/>
              <a:t>CASAS Report</a:t>
            </a:r>
            <a:endParaRPr lang="en-US" b="1" dirty="0"/>
          </a:p>
        </p:txBody>
      </p:sp>
      <p:pic>
        <p:nvPicPr>
          <p:cNvPr id="4" name="Content Placeholder 3"/>
          <p:cNvPicPr>
            <a:picLocks noGrp="1" noChangeAspect="1"/>
          </p:cNvPicPr>
          <p:nvPr>
            <p:ph idx="1"/>
          </p:nvPr>
        </p:nvPicPr>
        <p:blipFill>
          <a:blip r:embed="rId3"/>
          <a:stretch>
            <a:fillRect/>
          </a:stretch>
        </p:blipFill>
        <p:spPr>
          <a:xfrm>
            <a:off x="1847091" y="1769166"/>
            <a:ext cx="5923722" cy="4492487"/>
          </a:xfrm>
          <a:prstGeom prst="rect">
            <a:avLst/>
          </a:prstGeom>
        </p:spPr>
      </p:pic>
    </p:spTree>
    <p:extLst>
      <p:ext uri="{BB962C8B-B14F-4D97-AF65-F5344CB8AC3E}">
        <p14:creationId xmlns:p14="http://schemas.microsoft.com/office/powerpoint/2010/main" val="362060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944217"/>
          </a:xfrm>
        </p:spPr>
        <p:txBody>
          <a:bodyPr/>
          <a:lstStyle/>
          <a:p>
            <a:pPr algn="ctr"/>
            <a:r>
              <a:rPr lang="en-US" b="1" dirty="0" smtClean="0"/>
              <a:t>Questions for Reflection…</a:t>
            </a:r>
            <a:endParaRPr lang="en-US" b="1" dirty="0"/>
          </a:p>
        </p:txBody>
      </p:sp>
      <p:sp>
        <p:nvSpPr>
          <p:cNvPr id="3" name="Content Placeholder 2"/>
          <p:cNvSpPr>
            <a:spLocks noGrp="1"/>
          </p:cNvSpPr>
          <p:nvPr>
            <p:ph idx="1"/>
          </p:nvPr>
        </p:nvSpPr>
        <p:spPr>
          <a:xfrm>
            <a:off x="1028700" y="1630017"/>
            <a:ext cx="7200900" cy="4532244"/>
          </a:xfrm>
        </p:spPr>
        <p:txBody>
          <a:bodyPr>
            <a:noAutofit/>
          </a:bodyPr>
          <a:lstStyle/>
          <a:p>
            <a:r>
              <a:rPr lang="en-US" sz="3200" dirty="0" smtClean="0"/>
              <a:t>Jot down your thoughts to the following questions…</a:t>
            </a:r>
            <a:endParaRPr lang="en-US" sz="3200" dirty="0"/>
          </a:p>
          <a:p>
            <a:pPr lvl="1"/>
            <a:r>
              <a:rPr lang="en-US" sz="3200" dirty="0" smtClean="0"/>
              <a:t>1) How do you envision differentiating instruction in your own classroom?</a:t>
            </a:r>
          </a:p>
          <a:p>
            <a:pPr lvl="1"/>
            <a:r>
              <a:rPr lang="en-US" sz="3200" dirty="0" smtClean="0"/>
              <a:t>2) If we visited your classroom, how would we know that differentiation is taking place? </a:t>
            </a:r>
          </a:p>
          <a:p>
            <a:pPr lvl="1"/>
            <a:r>
              <a:rPr lang="en-US" sz="3200" dirty="0" smtClean="0"/>
              <a:t>3) What benefits do you foresee in your classroom?</a:t>
            </a:r>
            <a:endParaRPr lang="en-US" sz="3200" dirty="0"/>
          </a:p>
        </p:txBody>
      </p:sp>
    </p:spTree>
    <p:extLst>
      <p:ext uri="{BB962C8B-B14F-4D97-AF65-F5344CB8AC3E}">
        <p14:creationId xmlns:p14="http://schemas.microsoft.com/office/powerpoint/2010/main" val="900771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612695274"/>
              </p:ext>
            </p:extLst>
          </p:nvPr>
        </p:nvGraphicFramePr>
        <p:xfrm>
          <a:off x="1931988" y="1397000"/>
          <a:ext cx="5278437" cy="4064000"/>
        </p:xfrm>
        <a:graphic>
          <a:graphicData uri="http://schemas.openxmlformats.org/presentationml/2006/ole">
            <mc:AlternateContent xmlns:mc="http://schemas.openxmlformats.org/markup-compatibility/2006">
              <mc:Choice xmlns:v="urn:schemas-microsoft-com:vml" Requires="v">
                <p:oleObj spid="_x0000_s1033" name="Document" r:id="rId4" imgW="9601200" imgH="7391400" progId="Word.Document.12">
                  <p:embed/>
                </p:oleObj>
              </mc:Choice>
              <mc:Fallback>
                <p:oleObj name="Document" r:id="rId4" imgW="9601200" imgH="7391400" progId="Word.Document.12">
                  <p:embed/>
                  <p:pic>
                    <p:nvPicPr>
                      <p:cNvPr id="0" name=""/>
                      <p:cNvPicPr/>
                      <p:nvPr/>
                    </p:nvPicPr>
                    <p:blipFill>
                      <a:blip r:embed="rId5"/>
                      <a:stretch>
                        <a:fillRect/>
                      </a:stretch>
                    </p:blipFill>
                    <p:spPr>
                      <a:xfrm>
                        <a:off x="1931988" y="1397000"/>
                        <a:ext cx="5278437" cy="4064000"/>
                      </a:xfrm>
                      <a:prstGeom prst="rect">
                        <a:avLst/>
                      </a:prstGeom>
                    </p:spPr>
                  </p:pic>
                </p:oleObj>
              </mc:Fallback>
            </mc:AlternateContent>
          </a:graphicData>
        </a:graphic>
      </p:graphicFrame>
    </p:spTree>
    <p:extLst>
      <p:ext uri="{BB962C8B-B14F-4D97-AF65-F5344CB8AC3E}">
        <p14:creationId xmlns:p14="http://schemas.microsoft.com/office/powerpoint/2010/main" val="1927756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286480"/>
            <a:ext cx="8042276" cy="1104536"/>
          </a:xfrm>
        </p:spPr>
        <p:txBody>
          <a:bodyPr>
            <a:normAutofit/>
          </a:bodyPr>
          <a:lstStyle/>
          <a:p>
            <a:pPr algn="ctr"/>
            <a:r>
              <a:rPr lang="en-US" b="1" dirty="0" smtClean="0"/>
              <a:t>Closure</a:t>
            </a:r>
            <a:endParaRPr lang="en-US" b="1" dirty="0"/>
          </a:p>
        </p:txBody>
      </p:sp>
      <p:sp>
        <p:nvSpPr>
          <p:cNvPr id="3" name="Content Placeholder 2"/>
          <p:cNvSpPr>
            <a:spLocks noGrp="1"/>
          </p:cNvSpPr>
          <p:nvPr>
            <p:ph idx="1"/>
          </p:nvPr>
        </p:nvSpPr>
        <p:spPr>
          <a:xfrm>
            <a:off x="1028700" y="1391016"/>
            <a:ext cx="7200900" cy="4825409"/>
          </a:xfrm>
        </p:spPr>
        <p:txBody>
          <a:bodyPr>
            <a:normAutofit/>
          </a:bodyPr>
          <a:lstStyle/>
          <a:p>
            <a:r>
              <a:rPr lang="en-US" sz="4000" dirty="0" smtClean="0"/>
              <a:t>In 140 characters or less, use the Tweet sheet provided to describe your first steps for implementing Differentiating Instruction in your own classroom.</a:t>
            </a:r>
            <a:endParaRPr lang="en-US" sz="4000" dirty="0"/>
          </a:p>
          <a:p>
            <a:endParaRPr lang="en-US" dirty="0"/>
          </a:p>
        </p:txBody>
      </p:sp>
    </p:spTree>
    <p:extLst>
      <p:ext uri="{BB962C8B-B14F-4D97-AF65-F5344CB8AC3E}">
        <p14:creationId xmlns:p14="http://schemas.microsoft.com/office/powerpoint/2010/main" val="32572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Comments?</a:t>
            </a:r>
            <a:endParaRPr lang="en-US" b="1" dirty="0"/>
          </a:p>
        </p:txBody>
      </p:sp>
      <p:sp>
        <p:nvSpPr>
          <p:cNvPr id="3" name="Content Placeholder 2"/>
          <p:cNvSpPr>
            <a:spLocks noGrp="1"/>
          </p:cNvSpPr>
          <p:nvPr>
            <p:ph idx="1"/>
          </p:nvPr>
        </p:nvSpPr>
        <p:spPr>
          <a:xfrm>
            <a:off x="549275" y="1871329"/>
            <a:ext cx="8042276" cy="4072271"/>
          </a:xfrm>
        </p:spPr>
        <p:txBody>
          <a:bodyPr/>
          <a:lstStyle/>
          <a:p>
            <a:r>
              <a:rPr lang="en-US" altLang="en-US" sz="2800" dirty="0"/>
              <a:t>Stacy A. Griffin, Ed.D.</a:t>
            </a:r>
          </a:p>
          <a:p>
            <a:r>
              <a:rPr lang="en-US" altLang="en-US" sz="2800" dirty="0">
                <a:hlinkClick r:id="rId2"/>
              </a:rPr>
              <a:t>stacyannegriffin@gmail.com</a:t>
            </a:r>
            <a:endParaRPr lang="en-US" altLang="en-US" sz="2800" dirty="0"/>
          </a:p>
          <a:p>
            <a:endParaRPr lang="en-US" altLang="en-US" sz="2800" dirty="0"/>
          </a:p>
          <a:p>
            <a:r>
              <a:rPr lang="en-US" altLang="en-US" sz="2800" dirty="0"/>
              <a:t>Wendy A. McWhorter, MA</a:t>
            </a:r>
          </a:p>
          <a:p>
            <a:r>
              <a:rPr lang="en-US" altLang="en-US" sz="2800" dirty="0">
                <a:hlinkClick r:id="rId3"/>
              </a:rPr>
              <a:t>wendyamcwhorter@gmail.com</a:t>
            </a:r>
            <a:endParaRPr lang="en-US" altLang="en-US" sz="2800" dirty="0"/>
          </a:p>
          <a:p>
            <a:endParaRPr lang="en-US" dirty="0"/>
          </a:p>
        </p:txBody>
      </p:sp>
    </p:spTree>
    <p:extLst>
      <p:ext uri="{BB962C8B-B14F-4D97-AF65-F5344CB8AC3E}">
        <p14:creationId xmlns:p14="http://schemas.microsoft.com/office/powerpoint/2010/main" val="2341129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idx="1"/>
          </p:nvPr>
        </p:nvSpPr>
        <p:spPr/>
        <p:txBody>
          <a:bodyPr/>
          <a:lstStyle/>
          <a:p>
            <a:r>
              <a:rPr lang="en-US" sz="2400" dirty="0"/>
              <a:t>Please contact </a:t>
            </a:r>
            <a:r>
              <a:rPr lang="en-US" sz="2400"/>
              <a:t>the </a:t>
            </a:r>
            <a:r>
              <a:rPr lang="en-US" sz="2400" smtClean="0"/>
              <a:t>consultants </a:t>
            </a:r>
            <a:r>
              <a:rPr lang="en-US" sz="2400" dirty="0"/>
              <a:t>for a list of references and access to the notes.</a:t>
            </a:r>
          </a:p>
          <a:p>
            <a:endParaRPr lang="en-US" dirty="0"/>
          </a:p>
        </p:txBody>
      </p:sp>
    </p:spTree>
    <p:extLst>
      <p:ext uri="{BB962C8B-B14F-4D97-AF65-F5344CB8AC3E}">
        <p14:creationId xmlns:p14="http://schemas.microsoft.com/office/powerpoint/2010/main" val="349453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554831" y="426553"/>
            <a:ext cx="8042276" cy="891884"/>
          </a:xfrm>
        </p:spPr>
        <p:txBody>
          <a:bodyPr/>
          <a:lstStyle/>
          <a:p>
            <a:pPr eaLnBrk="1" hangingPunct="1"/>
            <a:r>
              <a:rPr lang="en-US" b="1" dirty="0">
                <a:ln>
                  <a:noFill/>
                </a:ln>
                <a:latin typeface="Garamond" charset="0"/>
              </a:rPr>
              <a:t>About the Presenters</a:t>
            </a:r>
          </a:p>
        </p:txBody>
      </p:sp>
      <p:sp>
        <p:nvSpPr>
          <p:cNvPr id="22530" name="Content Placeholder 2"/>
          <p:cNvSpPr>
            <a:spLocks noGrp="1"/>
          </p:cNvSpPr>
          <p:nvPr>
            <p:ph idx="1"/>
          </p:nvPr>
        </p:nvSpPr>
        <p:spPr>
          <a:xfrm>
            <a:off x="1176338" y="1318437"/>
            <a:ext cx="6799262" cy="4617227"/>
          </a:xfrm>
        </p:spPr>
        <p:txBody>
          <a:bodyPr>
            <a:noAutofit/>
          </a:bodyPr>
          <a:lstStyle/>
          <a:p>
            <a:pPr eaLnBrk="1" hangingPunct="1"/>
            <a:r>
              <a:rPr lang="en-US" sz="3600" i="1" dirty="0">
                <a:latin typeface="Garamond" charset="0"/>
              </a:rPr>
              <a:t>Stacy A. Griffin, Ed.D.</a:t>
            </a:r>
          </a:p>
          <a:p>
            <a:pPr eaLnBrk="1" hangingPunct="1">
              <a:spcAft>
                <a:spcPts val="1800"/>
              </a:spcAft>
            </a:pPr>
            <a:r>
              <a:rPr lang="en-US" sz="3600" i="1" dirty="0">
                <a:latin typeface="Garamond" charset="0"/>
              </a:rPr>
              <a:t>Wendy A. McWhorter, M.A.</a:t>
            </a:r>
          </a:p>
          <a:p>
            <a:pPr lvl="1" eaLnBrk="1" hangingPunct="1"/>
            <a:r>
              <a:rPr lang="en-US" sz="3600" dirty="0">
                <a:latin typeface="Garamond" charset="0"/>
              </a:rPr>
              <a:t>Educators, Researchers, and Consultants</a:t>
            </a:r>
          </a:p>
          <a:p>
            <a:pPr lvl="1" eaLnBrk="1" hangingPunct="1"/>
            <a:r>
              <a:rPr lang="en-US" sz="3600" dirty="0">
                <a:latin typeface="Garamond" charset="0"/>
              </a:rPr>
              <a:t>Over 40 years of combined experience in the craft</a:t>
            </a:r>
          </a:p>
          <a:p>
            <a:pPr lvl="1" eaLnBrk="1" hangingPunct="1"/>
            <a:r>
              <a:rPr lang="en-US" sz="3600" dirty="0">
                <a:latin typeface="Garamond" charset="0"/>
              </a:rPr>
              <a:t>Work with diverse populations</a:t>
            </a:r>
          </a:p>
          <a:p>
            <a:pPr lvl="1" eaLnBrk="1" hangingPunct="1"/>
            <a:r>
              <a:rPr lang="en-US" sz="3600" dirty="0">
                <a:latin typeface="Garamond" charset="0"/>
              </a:rPr>
              <a:t>Expertise in integrating theory with pedagogy</a:t>
            </a:r>
          </a:p>
        </p:txBody>
      </p:sp>
    </p:spTree>
    <p:extLst>
      <p:ext uri="{BB962C8B-B14F-4D97-AF65-F5344CB8AC3E}">
        <p14:creationId xmlns:p14="http://schemas.microsoft.com/office/powerpoint/2010/main" val="1995755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549275" y="107576"/>
            <a:ext cx="8042276" cy="1083271"/>
          </a:xfrm>
        </p:spPr>
        <p:txBody>
          <a:bodyPr>
            <a:normAutofit fontScale="90000"/>
          </a:bodyPr>
          <a:lstStyle/>
          <a:p>
            <a:pPr algn="ctr" eaLnBrk="1" hangingPunct="1"/>
            <a:r>
              <a:rPr lang="en-US" b="1" dirty="0" smtClean="0">
                <a:ln>
                  <a:noFill/>
                </a:ln>
                <a:latin typeface="Garamond" charset="0"/>
              </a:rPr>
              <a:t/>
            </a:r>
            <a:br>
              <a:rPr lang="en-US" b="1" dirty="0" smtClean="0">
                <a:ln>
                  <a:noFill/>
                </a:ln>
                <a:latin typeface="Garamond" charset="0"/>
              </a:rPr>
            </a:br>
            <a:r>
              <a:rPr lang="en-US" b="1" dirty="0" smtClean="0">
                <a:ln>
                  <a:noFill/>
                </a:ln>
                <a:latin typeface="Garamond" charset="0"/>
              </a:rPr>
              <a:t>Agenda</a:t>
            </a:r>
            <a:endParaRPr lang="en-US" b="1" dirty="0">
              <a:ln>
                <a:noFill/>
              </a:ln>
              <a:latin typeface="Garamond" charset="0"/>
            </a:endParaRPr>
          </a:p>
        </p:txBody>
      </p:sp>
      <p:sp>
        <p:nvSpPr>
          <p:cNvPr id="23554" name="Content Placeholder 2"/>
          <p:cNvSpPr>
            <a:spLocks noGrp="1"/>
          </p:cNvSpPr>
          <p:nvPr>
            <p:ph idx="1"/>
          </p:nvPr>
        </p:nvSpPr>
        <p:spPr>
          <a:xfrm>
            <a:off x="549275" y="1509823"/>
            <a:ext cx="8042276" cy="4912242"/>
          </a:xfrm>
        </p:spPr>
        <p:txBody>
          <a:bodyPr>
            <a:noAutofit/>
          </a:bodyPr>
          <a:lstStyle/>
          <a:p>
            <a:pPr eaLnBrk="1" hangingPunct="1"/>
            <a:r>
              <a:rPr lang="en-US" sz="2800" dirty="0"/>
              <a:t>Review Norms/The </a:t>
            </a:r>
            <a:r>
              <a:rPr lang="ja-JP" altLang="en-US" sz="2800"/>
              <a:t>“</a:t>
            </a:r>
            <a:r>
              <a:rPr lang="en-US" altLang="ja-JP" sz="2800" dirty="0"/>
              <a:t>Parking Lot</a:t>
            </a:r>
            <a:r>
              <a:rPr lang="ja-JP" altLang="en-US" sz="2800"/>
              <a:t>”</a:t>
            </a:r>
            <a:endParaRPr lang="en-US" altLang="ja-JP" sz="2800" dirty="0"/>
          </a:p>
          <a:p>
            <a:pPr eaLnBrk="1" hangingPunct="1"/>
            <a:r>
              <a:rPr lang="en-US" sz="2800" dirty="0" smtClean="0"/>
              <a:t>What?</a:t>
            </a:r>
          </a:p>
          <a:p>
            <a:pPr eaLnBrk="1" hangingPunct="1"/>
            <a:r>
              <a:rPr lang="en-US" sz="2800" dirty="0" smtClean="0"/>
              <a:t>Why?</a:t>
            </a:r>
          </a:p>
          <a:p>
            <a:pPr eaLnBrk="1" hangingPunct="1"/>
            <a:r>
              <a:rPr lang="en-US" sz="2800" dirty="0" smtClean="0"/>
              <a:t>How?</a:t>
            </a:r>
            <a:r>
              <a:rPr lang="en-US" sz="2800" dirty="0"/>
              <a:t> </a:t>
            </a:r>
            <a:endParaRPr lang="en-US" sz="2800" dirty="0" smtClean="0"/>
          </a:p>
          <a:p>
            <a:pPr lvl="2"/>
            <a:r>
              <a:rPr lang="en-US" sz="2800" dirty="0" smtClean="0"/>
              <a:t>Assessment</a:t>
            </a:r>
            <a:endParaRPr lang="en-US" sz="2800" dirty="0"/>
          </a:p>
          <a:p>
            <a:pPr lvl="5"/>
            <a:r>
              <a:rPr lang="en-US" sz="2600" dirty="0" smtClean="0"/>
              <a:t>Grouping</a:t>
            </a:r>
          </a:p>
          <a:p>
            <a:pPr lvl="3"/>
            <a:r>
              <a:rPr lang="en-US" sz="2800" dirty="0" smtClean="0"/>
              <a:t>Planning</a:t>
            </a:r>
          </a:p>
          <a:p>
            <a:pPr eaLnBrk="1" hangingPunct="1"/>
            <a:r>
              <a:rPr lang="en-US" sz="2800" dirty="0" smtClean="0"/>
              <a:t>Reflection</a:t>
            </a:r>
          </a:p>
          <a:p>
            <a:pPr eaLnBrk="1" hangingPunct="1"/>
            <a:r>
              <a:rPr lang="en-US" sz="2800" dirty="0" smtClean="0"/>
              <a:t>Closure</a:t>
            </a:r>
          </a:p>
          <a:p>
            <a:pPr marL="349250" lvl="1" indent="0">
              <a:buNone/>
            </a:pPr>
            <a:endParaRPr lang="en-US" sz="2800" dirty="0" smtClean="0">
              <a:latin typeface="Garamond" charset="0"/>
            </a:endParaRPr>
          </a:p>
        </p:txBody>
      </p:sp>
    </p:spTree>
    <p:extLst>
      <p:ext uri="{BB962C8B-B14F-4D97-AF65-F5344CB8AC3E}">
        <p14:creationId xmlns:p14="http://schemas.microsoft.com/office/powerpoint/2010/main" val="1594050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75408"/>
            <a:ext cx="8042276" cy="1024793"/>
          </a:xfrm>
        </p:spPr>
        <p:txBody>
          <a:bodyPr/>
          <a:lstStyle/>
          <a:p>
            <a:pPr algn="ctr"/>
            <a:r>
              <a:rPr lang="en-US" b="1" dirty="0" smtClean="0"/>
              <a:t>Norms</a:t>
            </a:r>
            <a:endParaRPr lang="en-US" b="1" dirty="0"/>
          </a:p>
        </p:txBody>
      </p:sp>
      <p:sp>
        <p:nvSpPr>
          <p:cNvPr id="3" name="Content Placeholder 2"/>
          <p:cNvSpPr>
            <a:spLocks noGrp="1"/>
          </p:cNvSpPr>
          <p:nvPr>
            <p:ph idx="1"/>
          </p:nvPr>
        </p:nvSpPr>
        <p:spPr/>
        <p:txBody>
          <a:bodyPr>
            <a:normAutofit/>
          </a:bodyPr>
          <a:lstStyle/>
          <a:p>
            <a:pPr algn="ctr"/>
            <a:endParaRPr lang="en-US" sz="3200" dirty="0"/>
          </a:p>
          <a:p>
            <a:pPr algn="ctr"/>
            <a:r>
              <a:rPr lang="en-US" sz="3200" dirty="0" smtClean="0"/>
              <a:t>Review Norms: The </a:t>
            </a:r>
            <a:r>
              <a:rPr lang="ja-JP" altLang="en-US" sz="3200"/>
              <a:t>“</a:t>
            </a:r>
            <a:r>
              <a:rPr lang="en-US" altLang="ja-JP" sz="3200" dirty="0"/>
              <a:t>Parking Lot</a:t>
            </a:r>
            <a:r>
              <a:rPr lang="ja-JP" altLang="en-US" sz="3200"/>
              <a:t>”</a:t>
            </a:r>
            <a:endParaRPr lang="en-US" altLang="ja-JP" sz="3200" dirty="0"/>
          </a:p>
          <a:p>
            <a:endParaRPr lang="en-US" dirty="0"/>
          </a:p>
        </p:txBody>
      </p:sp>
    </p:spTree>
    <p:extLst>
      <p:ext uri="{BB962C8B-B14F-4D97-AF65-F5344CB8AC3E}">
        <p14:creationId xmlns:p14="http://schemas.microsoft.com/office/powerpoint/2010/main" val="3993463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8012" y="468457"/>
            <a:ext cx="8042276" cy="1062005"/>
          </a:xfrm>
        </p:spPr>
        <p:txBody>
          <a:bodyPr/>
          <a:lstStyle/>
          <a:p>
            <a:pPr algn="ctr" eaLnBrk="1" hangingPunct="1"/>
            <a:r>
              <a:rPr lang="en-US" b="1" dirty="0">
                <a:ln>
                  <a:noFill/>
                </a:ln>
                <a:latin typeface="Garamond" charset="0"/>
              </a:rPr>
              <a:t>Objectives</a:t>
            </a:r>
          </a:p>
        </p:txBody>
      </p:sp>
      <p:sp>
        <p:nvSpPr>
          <p:cNvPr id="24578" name="Content Placeholder 2"/>
          <p:cNvSpPr>
            <a:spLocks noGrp="1"/>
          </p:cNvSpPr>
          <p:nvPr>
            <p:ph idx="1"/>
          </p:nvPr>
        </p:nvSpPr>
        <p:spPr>
          <a:xfrm>
            <a:off x="1028700" y="1311965"/>
            <a:ext cx="7200900" cy="4555435"/>
          </a:xfrm>
        </p:spPr>
        <p:txBody>
          <a:bodyPr>
            <a:normAutofit fontScale="92500"/>
          </a:bodyPr>
          <a:lstStyle/>
          <a:p>
            <a:pPr lvl="0"/>
            <a:r>
              <a:rPr lang="en-US" sz="3600" dirty="0"/>
              <a:t>To define differentiated instruction</a:t>
            </a:r>
          </a:p>
          <a:p>
            <a:pPr lvl="0"/>
            <a:r>
              <a:rPr lang="en-US" sz="3600" dirty="0"/>
              <a:t>To articulate four basic ways to differentiate instruction </a:t>
            </a:r>
          </a:p>
          <a:p>
            <a:pPr lvl="0"/>
            <a:r>
              <a:rPr lang="en-US" sz="3600" dirty="0"/>
              <a:t>To identify key factors in planning </a:t>
            </a:r>
          </a:p>
          <a:p>
            <a:pPr lvl="0"/>
            <a:r>
              <a:rPr lang="en-US" sz="3600" dirty="0"/>
              <a:t>To discuss how to group students using assessment data</a:t>
            </a:r>
          </a:p>
          <a:p>
            <a:pPr lvl="0"/>
            <a:r>
              <a:rPr lang="en-US" sz="3600" dirty="0"/>
              <a:t>To explain the benefits of differentiation </a:t>
            </a:r>
          </a:p>
          <a:p>
            <a:pPr eaLnBrk="1" hangingPunct="1"/>
            <a:endParaRPr lang="en-US" dirty="0">
              <a:latin typeface="Garamond" charset="0"/>
            </a:endParaRPr>
          </a:p>
          <a:p>
            <a:pPr eaLnBrk="1" hangingPunct="1"/>
            <a:endParaRPr lang="en-US" dirty="0">
              <a:latin typeface="Garamond" charset="0"/>
            </a:endParaRPr>
          </a:p>
        </p:txBody>
      </p:sp>
    </p:spTree>
    <p:extLst>
      <p:ext uri="{BB962C8B-B14F-4D97-AF65-F5344CB8AC3E}">
        <p14:creationId xmlns:p14="http://schemas.microsoft.com/office/powerpoint/2010/main" val="2401567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It Comes Down to One Question…</a:t>
            </a:r>
            <a:endParaRPr lang="en-US" b="1" dirty="0"/>
          </a:p>
        </p:txBody>
      </p:sp>
      <p:sp>
        <p:nvSpPr>
          <p:cNvPr id="3" name="Content Placeholder 2"/>
          <p:cNvSpPr>
            <a:spLocks noGrp="1"/>
          </p:cNvSpPr>
          <p:nvPr>
            <p:ph idx="1"/>
          </p:nvPr>
        </p:nvSpPr>
        <p:spPr/>
        <p:txBody>
          <a:bodyPr/>
          <a:lstStyle/>
          <a:p>
            <a:pPr marL="0" indent="0" defTabSz="914400">
              <a:lnSpc>
                <a:spcPct val="100000"/>
              </a:lnSpc>
              <a:spcBef>
                <a:spcPts val="0"/>
              </a:spcBef>
              <a:spcAft>
                <a:spcPts val="0"/>
              </a:spcAft>
              <a:buNone/>
            </a:pPr>
            <a:endParaRPr lang="en-US" sz="4000"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a:hlinkClick r:id="rId2"/>
          </p:cNvPr>
          <p:cNvPicPr>
            <a:picLocks noChangeAspect="1"/>
          </p:cNvPicPr>
          <p:nvPr/>
        </p:nvPicPr>
        <p:blipFill>
          <a:blip r:embed="rId3"/>
          <a:stretch>
            <a:fillRect/>
          </a:stretch>
        </p:blipFill>
        <p:spPr>
          <a:xfrm>
            <a:off x="1972917" y="2286000"/>
            <a:ext cx="5715000" cy="4140200"/>
          </a:xfrm>
          <a:prstGeom prst="rect">
            <a:avLst/>
          </a:prstGeom>
        </p:spPr>
      </p:pic>
    </p:spTree>
    <p:extLst>
      <p:ext uri="{BB962C8B-B14F-4D97-AF65-F5344CB8AC3E}">
        <p14:creationId xmlns:p14="http://schemas.microsoft.com/office/powerpoint/2010/main" val="218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55669"/>
            <a:ext cx="8042276" cy="1444532"/>
          </a:xfrm>
        </p:spPr>
        <p:txBody>
          <a:bodyPr/>
          <a:lstStyle/>
          <a:p>
            <a:pPr algn="ctr"/>
            <a:r>
              <a:rPr lang="en-US" b="1" dirty="0" smtClean="0"/>
              <a:t>What is </a:t>
            </a:r>
            <a:br>
              <a:rPr lang="en-US" b="1" dirty="0" smtClean="0"/>
            </a:br>
            <a:r>
              <a:rPr lang="en-US" b="1" dirty="0" smtClean="0"/>
              <a:t>Differentiated Instruction?</a:t>
            </a:r>
            <a:endParaRPr lang="en-US" b="1" dirty="0"/>
          </a:p>
        </p:txBody>
      </p:sp>
      <p:sp>
        <p:nvSpPr>
          <p:cNvPr id="3" name="Content Placeholder 2"/>
          <p:cNvSpPr>
            <a:spLocks noGrp="1"/>
          </p:cNvSpPr>
          <p:nvPr>
            <p:ph idx="1"/>
          </p:nvPr>
        </p:nvSpPr>
        <p:spPr>
          <a:xfrm>
            <a:off x="1028700" y="1148317"/>
            <a:ext cx="7200900" cy="4719084"/>
          </a:xfrm>
        </p:spPr>
        <p:txBody>
          <a:bodyPr>
            <a:noAutofit/>
          </a:bodyPr>
          <a:lstStyle/>
          <a:p>
            <a:endParaRPr lang="en-US" sz="2800" dirty="0"/>
          </a:p>
          <a:p>
            <a:r>
              <a:rPr lang="en-US" sz="2800" dirty="0" smtClean="0"/>
              <a:t>“At its core, differentiated instruction is conducting a classroom in such a manner so that students have multiple avenues for taking in information, making sense of it, and expressing what they have learned. It provides different ways to acquire content, to process this information, and then to develop products so that each individual student can learn effectively” (Tomlinson, 2001). </a:t>
            </a:r>
            <a:endParaRPr lang="en-US" sz="2800" dirty="0"/>
          </a:p>
        </p:txBody>
      </p:sp>
    </p:spTree>
    <p:extLst>
      <p:ext uri="{BB962C8B-B14F-4D97-AF65-F5344CB8AC3E}">
        <p14:creationId xmlns:p14="http://schemas.microsoft.com/office/powerpoint/2010/main" val="2093385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382772"/>
            <a:ext cx="8470255" cy="1339702"/>
          </a:xfrm>
        </p:spPr>
        <p:txBody>
          <a:bodyPr>
            <a:normAutofit/>
          </a:bodyPr>
          <a:lstStyle/>
          <a:p>
            <a:pPr algn="ctr"/>
            <a:r>
              <a:rPr lang="en-US" b="1" dirty="0" smtClean="0"/>
              <a:t>Why Differentiate Instruction for Adult Learners?</a:t>
            </a:r>
            <a:endParaRPr lang="en-US" b="1" dirty="0"/>
          </a:p>
        </p:txBody>
      </p:sp>
      <p:sp>
        <p:nvSpPr>
          <p:cNvPr id="3" name="Content Placeholder 2"/>
          <p:cNvSpPr>
            <a:spLocks noGrp="1"/>
          </p:cNvSpPr>
          <p:nvPr>
            <p:ph idx="1"/>
          </p:nvPr>
        </p:nvSpPr>
        <p:spPr>
          <a:xfrm>
            <a:off x="549275" y="2190307"/>
            <a:ext cx="8042276" cy="3753294"/>
          </a:xfrm>
        </p:spPr>
        <p:txBody>
          <a:bodyPr>
            <a:normAutofit/>
          </a:bodyPr>
          <a:lstStyle/>
          <a:p>
            <a:r>
              <a:rPr lang="en-US" sz="3200" dirty="0" smtClean="0"/>
              <a:t>“Adult learners, like all learners, process information in a number of ways. This is due to learners prominent learning style, their background knowledge, level of motivation, and their instructional interests” </a:t>
            </a:r>
            <a:r>
              <a:rPr lang="en-US" sz="2000" dirty="0" smtClean="0"/>
              <a:t>(Pelletier, 2012).</a:t>
            </a:r>
          </a:p>
        </p:txBody>
      </p:sp>
    </p:spTree>
    <p:extLst>
      <p:ext uri="{BB962C8B-B14F-4D97-AF65-F5344CB8AC3E}">
        <p14:creationId xmlns:p14="http://schemas.microsoft.com/office/powerpoint/2010/main" val="2033511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What are Some Ways to Differentiate? </a:t>
            </a:r>
            <a:endParaRPr lang="en-US" b="1" dirty="0"/>
          </a:p>
        </p:txBody>
      </p:sp>
      <p:sp>
        <p:nvSpPr>
          <p:cNvPr id="3" name="Content Placeholder 2"/>
          <p:cNvSpPr>
            <a:spLocks noGrp="1"/>
          </p:cNvSpPr>
          <p:nvPr>
            <p:ph idx="1"/>
          </p:nvPr>
        </p:nvSpPr>
        <p:spPr/>
        <p:txBody>
          <a:bodyPr>
            <a:normAutofit/>
          </a:bodyPr>
          <a:lstStyle/>
          <a:p>
            <a:r>
              <a:rPr lang="en-US" sz="3200" dirty="0"/>
              <a:t>(1) </a:t>
            </a:r>
            <a:r>
              <a:rPr lang="en-US" sz="3200" b="1" dirty="0"/>
              <a:t>C</a:t>
            </a:r>
            <a:r>
              <a:rPr lang="en-US" sz="3200" b="1" dirty="0" smtClean="0"/>
              <a:t>ontent </a:t>
            </a:r>
            <a:r>
              <a:rPr lang="en-US" sz="3200" dirty="0"/>
              <a:t>(the </a:t>
            </a:r>
            <a:r>
              <a:rPr lang="en-US" sz="3200" i="1" dirty="0"/>
              <a:t>what </a:t>
            </a:r>
            <a:r>
              <a:rPr lang="en-US" sz="3200" dirty="0"/>
              <a:t>of the lesson</a:t>
            </a:r>
            <a:r>
              <a:rPr lang="en-US" sz="3200" dirty="0" smtClean="0"/>
              <a:t>)</a:t>
            </a:r>
          </a:p>
          <a:p>
            <a:r>
              <a:rPr lang="en-US" sz="3200" dirty="0" smtClean="0"/>
              <a:t>(</a:t>
            </a:r>
            <a:r>
              <a:rPr lang="en-US" sz="3200" dirty="0"/>
              <a:t>2) </a:t>
            </a:r>
            <a:r>
              <a:rPr lang="en-US" sz="3200" b="1" dirty="0"/>
              <a:t>P</a:t>
            </a:r>
            <a:r>
              <a:rPr lang="en-US" sz="3200" b="1" dirty="0" smtClean="0"/>
              <a:t>rocess </a:t>
            </a:r>
            <a:r>
              <a:rPr lang="en-US" sz="3200" dirty="0"/>
              <a:t>(the </a:t>
            </a:r>
            <a:r>
              <a:rPr lang="en-US" sz="3200" i="1" dirty="0"/>
              <a:t>how </a:t>
            </a:r>
            <a:r>
              <a:rPr lang="en-US" sz="3200" dirty="0"/>
              <a:t>of the </a:t>
            </a:r>
            <a:r>
              <a:rPr lang="en-US" sz="3200" dirty="0" smtClean="0"/>
              <a:t>lesson) </a:t>
            </a:r>
          </a:p>
          <a:p>
            <a:r>
              <a:rPr lang="en-US" sz="3200" dirty="0" smtClean="0"/>
              <a:t>(</a:t>
            </a:r>
            <a:r>
              <a:rPr lang="en-US" sz="3200" dirty="0"/>
              <a:t>3) </a:t>
            </a:r>
            <a:r>
              <a:rPr lang="en-US" sz="3200" b="1" dirty="0"/>
              <a:t>P</a:t>
            </a:r>
            <a:r>
              <a:rPr lang="en-US" sz="3200" b="1" dirty="0" smtClean="0"/>
              <a:t>roduct </a:t>
            </a:r>
            <a:r>
              <a:rPr lang="en-US" sz="3200" dirty="0"/>
              <a:t>(the learner-produced result</a:t>
            </a:r>
            <a:r>
              <a:rPr lang="en-US" sz="3200" dirty="0" smtClean="0"/>
              <a:t>)</a:t>
            </a:r>
          </a:p>
          <a:p>
            <a:r>
              <a:rPr lang="en-US" sz="3200" dirty="0" smtClean="0"/>
              <a:t>(</a:t>
            </a:r>
            <a:r>
              <a:rPr lang="en-US" sz="3200" dirty="0"/>
              <a:t>4) </a:t>
            </a:r>
            <a:r>
              <a:rPr lang="en-US" sz="3200" b="1" dirty="0" smtClean="0"/>
              <a:t>Environment </a:t>
            </a:r>
            <a:r>
              <a:rPr lang="en-US" sz="3200" dirty="0" smtClean="0"/>
              <a:t>(routines, physical layout, expectations and involvement)</a:t>
            </a:r>
            <a:endParaRPr lang="en-US" sz="3200" dirty="0"/>
          </a:p>
          <a:p>
            <a:endParaRPr lang="en-US" dirty="0"/>
          </a:p>
        </p:txBody>
      </p:sp>
    </p:spTree>
    <p:extLst>
      <p:ext uri="{BB962C8B-B14F-4D97-AF65-F5344CB8AC3E}">
        <p14:creationId xmlns:p14="http://schemas.microsoft.com/office/powerpoint/2010/main" val="127124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Crop</Template>
  <TotalTime>3622</TotalTime>
  <Words>563</Words>
  <Application>Microsoft Macintosh PowerPoint</Application>
  <PresentationFormat>On-screen Show (4:3)</PresentationFormat>
  <Paragraphs>97</Paragraphs>
  <Slides>19</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Apple Chancery</vt:lpstr>
      <vt:lpstr>Arial</vt:lpstr>
      <vt:lpstr>Calibri</vt:lpstr>
      <vt:lpstr>Franklin Gothic Book</vt:lpstr>
      <vt:lpstr>Garamond</vt:lpstr>
      <vt:lpstr>ＭＳ Ｐゴシック</vt:lpstr>
      <vt:lpstr>Crop</vt:lpstr>
      <vt:lpstr>Document</vt:lpstr>
      <vt:lpstr>An Introduction to Differentiated Instruction</vt:lpstr>
      <vt:lpstr>About the Presenters</vt:lpstr>
      <vt:lpstr> Agenda</vt:lpstr>
      <vt:lpstr>Norms</vt:lpstr>
      <vt:lpstr>Objectives</vt:lpstr>
      <vt:lpstr>It Comes Down to One Question…</vt:lpstr>
      <vt:lpstr>What is  Differentiated Instruction?</vt:lpstr>
      <vt:lpstr>Why Differentiate Instruction for Adult Learners?</vt:lpstr>
      <vt:lpstr>What are Some Ways to Differentiate? </vt:lpstr>
      <vt:lpstr>What Does it Look Like in Adult Education?</vt:lpstr>
      <vt:lpstr>How Do I Plan for Differentiated Instruction?</vt:lpstr>
      <vt:lpstr>How Do I Differentiate Instruction  Based on Assessment Data?</vt:lpstr>
      <vt:lpstr>Checklist</vt:lpstr>
      <vt:lpstr>CASAS Report</vt:lpstr>
      <vt:lpstr>Questions for Reflection…</vt:lpstr>
      <vt:lpstr>PowerPoint Presentation</vt:lpstr>
      <vt:lpstr>Closure</vt:lpstr>
      <vt:lpstr>Questions? Comments?</vt:lpstr>
      <vt:lpstr>Contact</vt:lpstr>
    </vt:vector>
  </TitlesOfParts>
  <Company>paramount unified school district</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Differentiating Instruction</dc:title>
  <dc:creator>wendy mcwhorter</dc:creator>
  <cp:lastModifiedBy>Stacy Griffin</cp:lastModifiedBy>
  <cp:revision>37</cp:revision>
  <dcterms:created xsi:type="dcterms:W3CDTF">2016-12-30T03:43:01Z</dcterms:created>
  <dcterms:modified xsi:type="dcterms:W3CDTF">2017-08-24T19:59:18Z</dcterms:modified>
</cp:coreProperties>
</file>